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7" r:id="rId5"/>
    <p:sldId id="257" r:id="rId6"/>
    <p:sldId id="260" r:id="rId7"/>
    <p:sldId id="261" r:id="rId8"/>
    <p:sldId id="262" r:id="rId9"/>
    <p:sldId id="263" r:id="rId10"/>
    <p:sldId id="268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FD3C5-0566-43E8-A7FE-7AA50572F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558FCBDC-F6E3-43CC-9088-2D4621C82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AB70DF44-0BEE-461F-94CE-9DD4086D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F30D6D50-BC99-403D-89AD-3AE0D58E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90B46EF-A30A-493F-A508-A9C493C3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2050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4176D-391E-45EA-A11E-F53DB2B9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45270DA8-F1C4-48DD-B44A-35FDCA964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CCAEFEE-F8A6-4D50-975B-792F5482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449DACB-546C-48E0-88A2-C6699C59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F10A4D6-1033-487A-993E-6D20E4E1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682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772A6A20-E989-4D2E-9A70-5788C6B43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9B968B15-52F9-4A34-B27C-E8AA0C4D7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56FDA2C-138B-4281-AE1A-041A309C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001C6D7-A8B5-4A77-B789-A58A7757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7CBD5BF-6F7F-4417-A49A-E139AF0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300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C296E-BCB5-461D-B0E3-4F5227B7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E978AA7-79FC-4202-886F-55B494626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FFF7855-A24C-470E-A9D5-CFC4AFC2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FBCA94C-A023-430C-8EC1-6C8E0A53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E2EC0A9-B009-4F7B-816D-38B812DE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556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E3449-10C2-40CA-A4D1-29A54037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8FE93BB-C820-4062-96E8-EC699AE7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ED58375-12F5-43D1-841C-4DDB2271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10580C1-E2B0-46D8-893E-82BD4128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C9BB6A6-615E-4615-A3DB-8D08011F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274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856BD-077F-4CEE-B57D-0F8F88CB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050E690-EF78-4735-A099-837D6147A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491EB00E-CD49-4E96-B131-3A386664F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7AC07096-407F-4104-9658-B2E3ECBF4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AEDC527-41E8-4A4E-B0C5-5B02EA0E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04FF362C-C542-4DDD-8D4F-BFCBDE54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176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B0B22-A8FE-4988-9E59-68B2991D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118D40B-0C15-4893-AEF8-D88EE0276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FD67BC89-5A73-41C0-8B4B-54C8DD2B4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E085FA9D-011B-4A21-BB47-4F98E3617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DD4B78CA-2E30-4266-B434-B42676615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18173F61-4078-412F-9713-009F6F60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ED81AD74-2DCD-4569-A638-C018C32F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39FF5078-1C33-4145-9C1B-343C6A22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130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ED5B-E8C7-441E-85BB-CB8D663A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466F350C-824C-4086-B8AD-5AF8FBFD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AF3C4B92-009B-4769-A3BC-6028DFDA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54299101-F572-4B65-BEE4-03C7F5C3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333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D4F68D3D-4DDC-4A32-93C9-AC749742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DB377246-2F29-400A-B9E1-8F66113F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381CEAF-2637-4776-B2A9-C428815B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32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ACAA5-2627-4073-BB1F-8DAE8E1C3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E33A41C-1160-48A6-AA99-72A58B43D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938188B6-BC64-415C-9903-A081123F8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67AFB92-5126-4DCB-B237-E320983A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09D417BB-E16C-40AC-B072-1D8128E5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D9DCB6F-0711-4B29-85F2-4A289EAB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677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7B3BA-BC4A-4BDD-97D6-4F793FA1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F29404CE-DA45-40F0-9526-F16D87736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94154AEA-482C-44B2-A230-3BD3B287A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82E00D83-13F0-4B70-91D6-C74F318B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60B7E755-76D2-4CD5-8FD1-EDB0051F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9C9C506-190C-4CB0-AAAF-D5E521C5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9761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18A8CFA3-6E42-46E5-85B7-38EFB62B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025C8A5-EE87-4F14-BD95-5C3FCDAD8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52B10B6-E092-4C97-A30A-4CF6885C7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2729A-0083-45A2-8B02-26F092E7D5B4}" type="datetimeFigureOut">
              <a:rPr lang="uk-UA" smtClean="0"/>
              <a:t>27.03.2018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C08475A8-F97F-4B81-B0E1-E099E81CE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2AF77E5-7DF6-4407-B55E-B262EC8F2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3893C-3F11-4165-811D-4B1F7C73322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6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3.wdp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4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5.wdp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97A69E-1312-4D61-83AA-F02BE000F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9094" y="-298881"/>
            <a:ext cx="10812905" cy="2857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Mobile app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</a:br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“Fit for YOU”</a:t>
            </a:r>
            <a:br>
              <a:rPr lang="en-US" sz="7200" dirty="0">
                <a:latin typeface="Cooper Black" panose="0208090404030B020404" pitchFamily="18" charset="0"/>
              </a:rPr>
            </a:br>
            <a:r>
              <a:rPr lang="en-US" sz="2400" dirty="0">
                <a:latin typeface="Cooper Black" panose="0208090404030B020404" pitchFamily="18" charset="0"/>
              </a:rPr>
              <a:t>(for Android 4.0)</a:t>
            </a:r>
            <a:endParaRPr lang="uk-UA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2D92209-C725-4529-854E-30368ED9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5546187"/>
            <a:ext cx="6096000" cy="1311813"/>
          </a:xfrm>
        </p:spPr>
        <p:txBody>
          <a:bodyPr>
            <a:normAutofit fontScale="92500" lnSpcReduction="10000"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uk-UA" sz="2000" i="1" dirty="0">
                <a:latin typeface="Comic Sans MS" panose="030F0702030302020204" pitchFamily="66" charset="0"/>
              </a:rPr>
              <a:t>Виконала: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uk-UA" sz="2000" dirty="0" err="1">
                <a:latin typeface="Comic Sans MS" panose="030F0702030302020204" pitchFamily="66" charset="0"/>
              </a:rPr>
              <a:t>студ</a:t>
            </a:r>
            <a:r>
              <a:rPr lang="uk-UA" sz="2000" dirty="0">
                <a:latin typeface="Comic Sans MS" panose="030F0702030302020204" pitchFamily="66" charset="0"/>
              </a:rPr>
              <a:t>. групи ПІ-42</a:t>
            </a:r>
            <a:endParaRPr lang="en-US" sz="2000" dirty="0">
              <a:latin typeface="Comic Sans MS" panose="030F0702030302020204" pitchFamily="66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endParaRPr lang="uk-UA" sz="2000" dirty="0">
              <a:latin typeface="Comic Sans MS" panose="030F0702030302020204" pitchFamily="66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2"/>
                </a:solidFill>
                <a:latin typeface="Arial Black" panose="020B0A04020102020204" pitchFamily="34" charset="0"/>
              </a:rPr>
              <a:t>Andrushchakevych Olena</a:t>
            </a:r>
            <a:endParaRPr lang="uk-UA" sz="28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79AE4D-077A-406C-8212-BAAF4178F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32" y="2125776"/>
            <a:ext cx="3072671" cy="30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5ECAFF-BB40-4DD6-B5A6-9B3E94AFABB8}"/>
              </a:ext>
            </a:extLst>
          </p:cNvPr>
          <p:cNvSpPr txBox="1">
            <a:spLocks/>
          </p:cNvSpPr>
          <p:nvPr/>
        </p:nvSpPr>
        <p:spPr>
          <a:xfrm rot="20042984">
            <a:off x="404734" y="1269736"/>
            <a:ext cx="6760563" cy="415457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>
                <a:solidFill>
                  <a:srgbClr val="FFC000"/>
                </a:solidFill>
                <a:latin typeface="Cooper Black" panose="0208090404030B020404" pitchFamily="18" charset="0"/>
              </a:rPr>
              <a:t>Circuit</a:t>
            </a:r>
            <a:endParaRPr lang="uk-UA" sz="11500" dirty="0">
              <a:solidFill>
                <a:srgbClr val="FFC000"/>
              </a:solidFill>
              <a:latin typeface="Cooper Black" panose="0208090404030B020404" pitchFamily="18" charset="0"/>
            </a:endParaRPr>
          </a:p>
          <a:p>
            <a:r>
              <a:rPr lang="en-US" sz="11500" dirty="0">
                <a:solidFill>
                  <a:srgbClr val="FFC000"/>
                </a:solidFill>
                <a:latin typeface="Cooper Black" panose="0208090404030B020404" pitchFamily="18" charset="0"/>
              </a:rPr>
              <a:t>switching </a:t>
            </a:r>
            <a:endParaRPr lang="uk-UA" sz="11500" dirty="0">
              <a:solidFill>
                <a:srgbClr val="FFC000"/>
              </a:solidFill>
              <a:latin typeface="Cooper Black" panose="0208090404030B020404" pitchFamily="18" charset="0"/>
            </a:endParaRPr>
          </a:p>
          <a:p>
            <a:r>
              <a:rPr lang="en-US" sz="11500" dirty="0">
                <a:solidFill>
                  <a:srgbClr val="FFC000"/>
                </a:solidFill>
                <a:latin typeface="Cooper Black" panose="0208090404030B020404" pitchFamily="18" charset="0"/>
              </a:rPr>
              <a:t>windows</a:t>
            </a:r>
            <a:endParaRPr lang="uk-UA" sz="11500" dirty="0">
              <a:solidFill>
                <a:srgbClr val="FFC000"/>
              </a:solidFill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41F1F652-A9B2-4077-82C7-3CADD486F84B}"/>
              </a:ext>
            </a:extLst>
          </p:cNvPr>
          <p:cNvSpPr/>
          <p:nvPr/>
        </p:nvSpPr>
        <p:spPr>
          <a:xfrm>
            <a:off x="7590018" y="163949"/>
            <a:ext cx="656069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“Fit for YOU”</a:t>
            </a:r>
            <a:br>
              <a:rPr lang="en-US" sz="3600" dirty="0">
                <a:latin typeface="Cooper Black" panose="0208090404030B020404" pitchFamily="18" charset="0"/>
              </a:rPr>
            </a:br>
            <a:endParaRPr lang="uk-UA" sz="4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6D61A-50D8-481D-A03E-3AEB0D89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23" y="918001"/>
            <a:ext cx="2778177" cy="277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3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40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7BDF65-BC60-4F74-855B-68C8AD8B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85" y="963131"/>
            <a:ext cx="10120629" cy="5894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B2F16C38-742A-4B54-8E2B-01E278866ADB}"/>
              </a:ext>
            </a:extLst>
          </p:cNvPr>
          <p:cNvSpPr/>
          <p:nvPr/>
        </p:nvSpPr>
        <p:spPr>
          <a:xfrm>
            <a:off x="298995" y="-239842"/>
            <a:ext cx="115940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CLASS  DIAGRAM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0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9F9F0416-F85B-4CB2-9B5F-8AEE3E410F4A}"/>
              </a:ext>
            </a:extLst>
          </p:cNvPr>
          <p:cNvSpPr/>
          <p:nvPr/>
        </p:nvSpPr>
        <p:spPr>
          <a:xfrm>
            <a:off x="2463383" y="0"/>
            <a:ext cx="772992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“Fit for YOU”</a:t>
            </a:r>
            <a:br>
              <a:rPr lang="en-US" sz="3600" dirty="0">
                <a:latin typeface="Cooper Black" panose="0208090404030B020404" pitchFamily="18" charset="0"/>
              </a:rPr>
            </a:br>
            <a:endParaRPr lang="uk-UA" sz="4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E08A09-5545-4649-B83B-BFFF5EE86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61" y="104931"/>
            <a:ext cx="1242854" cy="12428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C46C54-2E68-4E39-BDB3-20C3E5DD4A5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28269" y="1101550"/>
            <a:ext cx="3330085" cy="5439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184A6-2282-43D1-B674-8A8FBC61F12B}"/>
              </a:ext>
            </a:extLst>
          </p:cNvPr>
          <p:cNvSpPr txBox="1"/>
          <p:nvPr/>
        </p:nvSpPr>
        <p:spPr>
          <a:xfrm rot="21094030">
            <a:off x="74951" y="1326223"/>
            <a:ext cx="84826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      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Using main menu you can: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see a list of all possible exercises </a:t>
            </a:r>
            <a:endParaRPr lang="uk-UA" sz="2800" dirty="0">
              <a:solidFill>
                <a:schemeClr val="accent1">
                  <a:lumMod val="50000"/>
                </a:schemeClr>
              </a:solidFill>
              <a:latin typeface="Cooper Black" panose="0208090404030B020404" pitchFamily="18" charset="0"/>
            </a:endParaRPr>
          </a:p>
          <a:p>
            <a:r>
              <a:rPr lang="uk-UA" sz="28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    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with yoga, aerobics and strength exercises;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0"/>
              </a:rPr>
              <a:t>calculate calories per day</a:t>
            </a:r>
            <a:endParaRPr lang="uk-UA" sz="2800" dirty="0">
              <a:solidFill>
                <a:schemeClr val="tx1">
                  <a:lumMod val="85000"/>
                  <a:lumOff val="15000"/>
                </a:schemeClr>
              </a:solidFill>
              <a:latin typeface="Cooper Black" panose="0208090404030B0204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put the alarm for training</a:t>
            </a:r>
            <a:endParaRPr lang="uk-UA" sz="2800" dirty="0">
              <a:solidFill>
                <a:schemeClr val="accent1">
                  <a:lumMod val="50000"/>
                </a:schemeClr>
              </a:solidFill>
              <a:latin typeface="Cooper Black" panose="0208090404030B0204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0"/>
              </a:rPr>
              <a:t>adjust the difficulty level</a:t>
            </a:r>
            <a:endParaRPr lang="uk-UA" sz="2800" dirty="0">
              <a:solidFill>
                <a:schemeClr val="tx1">
                  <a:lumMod val="85000"/>
                  <a:lumOff val="15000"/>
                </a:schemeClr>
              </a:solidFill>
              <a:latin typeface="Cooper Black" panose="0208090404030B0204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view the activity calendar</a:t>
            </a:r>
            <a:endParaRPr lang="uk-UA" sz="2800" dirty="0">
              <a:solidFill>
                <a:schemeClr val="accent1">
                  <a:lumMod val="50000"/>
                </a:schemeClr>
              </a:solidFill>
              <a:latin typeface="Cooper Black" panose="0208090404030B0204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0"/>
              </a:rPr>
              <a:t>execute complete daily workout</a:t>
            </a:r>
            <a:endParaRPr lang="uk-UA" sz="2800" dirty="0">
              <a:solidFill>
                <a:schemeClr val="tx1">
                  <a:lumMod val="85000"/>
                  <a:lumOff val="15000"/>
                </a:schemeClr>
              </a:solidFill>
              <a:latin typeface="Cooper Black" panose="0208090404030B020404" pitchFamily="18" charset="0"/>
            </a:endParaRPr>
          </a:p>
          <a:p>
            <a:pPr marL="457200" indent="-457200">
              <a:buFontTx/>
              <a:buChar char="-"/>
            </a:pPr>
            <a:endParaRPr lang="uk-UA" sz="2800" dirty="0">
              <a:solidFill>
                <a:schemeClr val="accent1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26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53288E1-893D-4F7D-BE70-43B4B9B540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8967" y="1533145"/>
            <a:ext cx="3064307" cy="50162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A26D15-7052-4806-B73B-FA401413D8C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63846" y="1533145"/>
            <a:ext cx="3064307" cy="50162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4A9AE6-43E3-4DEB-8444-F652B2B3AE1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288705" y="1533145"/>
            <a:ext cx="3064307" cy="5016240"/>
          </a:xfrm>
          <a:prstGeom prst="rect">
            <a:avLst/>
          </a:prstGeom>
        </p:spPr>
      </p:pic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CA51B89C-6461-4F80-8D66-DDC97E43ADB9}"/>
              </a:ext>
            </a:extLst>
          </p:cNvPr>
          <p:cNvSpPr/>
          <p:nvPr/>
        </p:nvSpPr>
        <p:spPr>
          <a:xfrm>
            <a:off x="659570" y="0"/>
            <a:ext cx="7599156" cy="17543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List of yoga exercises</a:t>
            </a:r>
            <a:br>
              <a:rPr lang="en-US" sz="54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</a:br>
            <a:endParaRPr lang="uk-UA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5B798B91-7480-436C-A2E6-267537E35017}"/>
              </a:ext>
            </a:extLst>
          </p:cNvPr>
          <p:cNvSpPr/>
          <p:nvPr/>
        </p:nvSpPr>
        <p:spPr>
          <a:xfrm>
            <a:off x="6441124" y="609815"/>
            <a:ext cx="4265776" cy="923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Execution</a:t>
            </a:r>
            <a:endParaRPr lang="uk-UA" sz="5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73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Рисунок 44">
            <a:extLst>
              <a:ext uri="{FF2B5EF4-FFF2-40B4-BE49-F238E27FC236}">
                <a16:creationId xmlns:a16="http://schemas.microsoft.com/office/drawing/2014/main" id="{7CBCFE3E-DD66-4E58-91F7-9C559C1D0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73" y="202080"/>
            <a:ext cx="2923082" cy="48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Рисунок 45">
            <a:extLst>
              <a:ext uri="{FF2B5EF4-FFF2-40B4-BE49-F238E27FC236}">
                <a16:creationId xmlns:a16="http://schemas.microsoft.com/office/drawing/2014/main" id="{D17FCD3C-2ACE-48B7-84CE-1149E19A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414" y="1100970"/>
            <a:ext cx="2923082" cy="484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Рисунок 46">
            <a:extLst>
              <a:ext uri="{FF2B5EF4-FFF2-40B4-BE49-F238E27FC236}">
                <a16:creationId xmlns:a16="http://schemas.microsoft.com/office/drawing/2014/main" id="{FE90D0E0-201B-461F-AFE9-5D434108A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75" y="1787307"/>
            <a:ext cx="2923081" cy="48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D0F6396A-7F18-44AF-9755-AD7CE6A1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BFF2076-0772-497B-BFE4-9E1396A9A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14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4DE9823-5996-422F-921B-23881FAF0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62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EED3239-7380-41F7-8656-CDCFACE3E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01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CA6DB357-AEEC-4CBD-B7C9-89A5D5D4C4B1}"/>
              </a:ext>
            </a:extLst>
          </p:cNvPr>
          <p:cNvSpPr/>
          <p:nvPr/>
        </p:nvSpPr>
        <p:spPr>
          <a:xfrm>
            <a:off x="5741233" y="457200"/>
            <a:ext cx="6200699" cy="31393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7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Calculate </a:t>
            </a:r>
            <a:endParaRPr lang="uk-UA" sz="6600" dirty="0">
              <a:solidFill>
                <a:schemeClr val="accent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  <a:p>
            <a:r>
              <a:rPr lang="uk-UA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          </a:t>
            </a:r>
            <a:r>
              <a:rPr lang="en-US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calories </a:t>
            </a:r>
            <a:endParaRPr lang="uk-UA" sz="6600" dirty="0">
              <a:solidFill>
                <a:schemeClr val="accent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  <a:p>
            <a:r>
              <a:rPr lang="uk-UA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      </a:t>
            </a:r>
            <a:r>
              <a:rPr lang="en-US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per day</a:t>
            </a:r>
            <a:endParaRPr lang="uk-UA" sz="6600" dirty="0">
              <a:solidFill>
                <a:schemeClr val="accent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942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Рисунок 49">
            <a:extLst>
              <a:ext uri="{FF2B5EF4-FFF2-40B4-BE49-F238E27FC236}">
                <a16:creationId xmlns:a16="http://schemas.microsoft.com/office/drawing/2014/main" id="{49FFEE3E-BCA0-4183-9BAF-352F04091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122610"/>
            <a:ext cx="2218544" cy="36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Рисунок 48">
            <a:extLst>
              <a:ext uri="{FF2B5EF4-FFF2-40B4-BE49-F238E27FC236}">
                <a16:creationId xmlns:a16="http://schemas.microsoft.com/office/drawing/2014/main" id="{0D6C83D4-3EF2-4DAD-A17E-A309563FE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10" y="1021712"/>
            <a:ext cx="2217862" cy="367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Рисунок 50">
            <a:extLst>
              <a:ext uri="{FF2B5EF4-FFF2-40B4-BE49-F238E27FC236}">
                <a16:creationId xmlns:a16="http://schemas.microsoft.com/office/drawing/2014/main" id="{BB924E13-4BDD-44A0-B390-F949296A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635" y="144889"/>
            <a:ext cx="2217861" cy="365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Рисунок 51">
            <a:extLst>
              <a:ext uri="{FF2B5EF4-FFF2-40B4-BE49-F238E27FC236}">
                <a16:creationId xmlns:a16="http://schemas.microsoft.com/office/drawing/2014/main" id="{93A9580B-75C5-4A42-B0AD-C48C9380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69" y="763207"/>
            <a:ext cx="2217861" cy="36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07415EBF-02C8-4D4B-9FCB-2F33630F0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D9460E8-F264-4837-83FC-340B2706E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975" y="3190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F39BB93-D0FD-43D0-B877-2B0D96F67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975" y="5934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EEAC38D-E143-405C-9A03-D4BCAEDA8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975" y="8667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E414BCC-34DE-4A8C-B5AF-180B2105D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975" y="11410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49B679B5-A38D-4EB0-95F4-769BF9AD24B5}"/>
              </a:ext>
            </a:extLst>
          </p:cNvPr>
          <p:cNvSpPr/>
          <p:nvPr/>
        </p:nvSpPr>
        <p:spPr>
          <a:xfrm>
            <a:off x="6339050" y="2854315"/>
            <a:ext cx="5425395" cy="341632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Cooper Black" panose="0208090404030B020404" pitchFamily="18" charset="0"/>
              </a:rPr>
              <a:t>Perform a</a:t>
            </a:r>
            <a:endParaRPr lang="uk-UA" sz="5400" dirty="0">
              <a:solidFill>
                <a:schemeClr val="accent2"/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5400" dirty="0">
                <a:solidFill>
                  <a:schemeClr val="accent2"/>
                </a:solidFill>
                <a:latin typeface="Cooper Black" panose="0208090404030B020404" pitchFamily="18" charset="0"/>
              </a:rPr>
              <a:t> complete</a:t>
            </a:r>
            <a:endParaRPr lang="uk-UA" sz="5400" dirty="0">
              <a:solidFill>
                <a:schemeClr val="accent2"/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5400" dirty="0">
                <a:solidFill>
                  <a:schemeClr val="accent2"/>
                </a:solidFill>
                <a:latin typeface="Cooper Black" panose="0208090404030B020404" pitchFamily="18" charset="0"/>
              </a:rPr>
              <a:t> daily workout</a:t>
            </a:r>
            <a:endParaRPr lang="uk-UA" sz="5400" dirty="0">
              <a:solidFill>
                <a:schemeClr val="accent2"/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5400" dirty="0">
                <a:solidFill>
                  <a:schemeClr val="accent2"/>
                </a:solidFill>
                <a:latin typeface="Cooper Black" panose="0208090404030B020404" pitchFamily="18" charset="0"/>
              </a:rPr>
              <a:t> of 15 exercises</a:t>
            </a:r>
            <a:endParaRPr lang="uk-UA" sz="5400" dirty="0">
              <a:solidFill>
                <a:schemeClr val="accent2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645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398171-944D-4AB9-B48F-3112378DAE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3809" y="169414"/>
            <a:ext cx="3064084" cy="513110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8EB1A1-20E9-4390-8BB4-A6EA888499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13287" y="1557484"/>
            <a:ext cx="3064084" cy="5131101"/>
          </a:xfrm>
          <a:prstGeom prst="rect">
            <a:avLst/>
          </a:prstGeom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364E446F-EC7C-42C4-B055-A36962B26483}"/>
              </a:ext>
            </a:extLst>
          </p:cNvPr>
          <p:cNvSpPr/>
          <p:nvPr/>
        </p:nvSpPr>
        <p:spPr>
          <a:xfrm>
            <a:off x="3442911" y="139434"/>
            <a:ext cx="8749089" cy="415498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Alarm for workout</a:t>
            </a:r>
          </a:p>
          <a:p>
            <a:r>
              <a:rPr lang="en-US" sz="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				and</a:t>
            </a:r>
          </a:p>
          <a:p>
            <a:r>
              <a:rPr lang="en-US" sz="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               activity</a:t>
            </a:r>
          </a:p>
          <a:p>
            <a:pPr algn="r"/>
            <a:r>
              <a:rPr lang="en-US" sz="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calendar</a:t>
            </a:r>
            <a:endParaRPr lang="uk-UA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1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4F5A4-9977-4856-AD1A-1BE398C75BC3}"/>
              </a:ext>
            </a:extLst>
          </p:cNvPr>
          <p:cNvSpPr txBox="1"/>
          <p:nvPr/>
        </p:nvSpPr>
        <p:spPr>
          <a:xfrm>
            <a:off x="0" y="19050"/>
            <a:ext cx="11776575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LOOKS on PHONE</a:t>
            </a:r>
            <a:endParaRPr lang="uk-UA" sz="8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3C131-C17E-41B6-807D-95AC3D91651B}"/>
              </a:ext>
            </a:extLst>
          </p:cNvPr>
          <p:cNvSpPr txBox="1"/>
          <p:nvPr/>
        </p:nvSpPr>
        <p:spPr>
          <a:xfrm>
            <a:off x="1177427" y="6334780"/>
            <a:ext cx="104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oper Black" panose="0208090404030B020404" pitchFamily="18" charset="0"/>
              </a:rPr>
              <a:t>Here you can see how the app looks on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Lenovo A6020a46 </a:t>
            </a:r>
            <a:endParaRPr lang="uk-UA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E9026D-2A94-4221-9BEF-E71CB002F8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-61421" y="2537408"/>
            <a:ext cx="4748550" cy="2470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C346E1-B2C8-4B2B-B833-C78FBA4F6F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1963" y="1357104"/>
            <a:ext cx="2470514" cy="4748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8C1F4F-DA34-4E20-AC7E-8E53B626EFD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056839" y="1339485"/>
            <a:ext cx="2470514" cy="4748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B5ED30-14D3-45EC-B0E5-4F80B790C72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 rot="16200000">
            <a:off x="2588070" y="2496124"/>
            <a:ext cx="4748549" cy="2470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6332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259014-023F-4540-BD2A-BFB3D16FBC93}"/>
              </a:ext>
            </a:extLst>
          </p:cNvPr>
          <p:cNvSpPr txBox="1"/>
          <p:nvPr/>
        </p:nvSpPr>
        <p:spPr>
          <a:xfrm rot="21077664">
            <a:off x="384116" y="1533498"/>
            <a:ext cx="11423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Thanks for attention!</a:t>
            </a:r>
            <a:endParaRPr lang="uk-UA" sz="8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9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90D7D-FEDC-4FAE-A180-951883A5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977634"/>
            <a:ext cx="6940446" cy="2902731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PROBLEM</a:t>
            </a:r>
            <a:endParaRPr lang="uk-UA" sz="8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BB93A-9772-4CC7-80B6-609F7FF717E2}"/>
              </a:ext>
            </a:extLst>
          </p:cNvPr>
          <p:cNvSpPr txBox="1"/>
          <p:nvPr/>
        </p:nvSpPr>
        <p:spPr>
          <a:xfrm>
            <a:off x="5360845" y="3803147"/>
            <a:ext cx="66577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Sport is getting more and more</a:t>
            </a:r>
          </a:p>
          <a:p>
            <a:pPr algn="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 popular today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AC2DB-F958-44FF-8587-E09147D4C694}"/>
              </a:ext>
            </a:extLst>
          </p:cNvPr>
          <p:cNvSpPr txBox="1"/>
          <p:nvPr/>
        </p:nvSpPr>
        <p:spPr>
          <a:xfrm>
            <a:off x="173435" y="4880365"/>
            <a:ext cx="12018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oper Black" panose="0208090404030B020404" pitchFamily="18" charset="0"/>
              </a:rPr>
              <a:t>But it is still hard to plan your training useful</a:t>
            </a:r>
            <a:endParaRPr lang="uk-UA" sz="3200" dirty="0">
              <a:solidFill>
                <a:schemeClr val="bg2">
                  <a:lumMod val="10000"/>
                </a:schemeClr>
              </a:solidFill>
              <a:latin typeface="Cooper Black" panose="0208090404030B020404" pitchFamily="18" charset="0"/>
            </a:endParaRPr>
          </a:p>
          <a:p>
            <a:pPr algn="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Cooper Black" panose="0208090404030B020404" pitchFamily="18" charset="0"/>
              </a:rPr>
              <a:t>and right with taking into account the technique of correct execution of exercises and their consistency</a:t>
            </a:r>
            <a:endParaRPr lang="uk-UA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6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80E81D5-C4A5-484D-9129-220A17E6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052" y="853684"/>
            <a:ext cx="6940446" cy="2902731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accent1">
                    <a:lumMod val="50000"/>
                  </a:schemeClr>
                </a:solidFill>
                <a:latin typeface="Cooper Black" panose="0208090404030B020404" pitchFamily="18" charset="0"/>
              </a:rPr>
              <a:t>SOLUTION</a:t>
            </a:r>
            <a:endParaRPr lang="uk-UA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AABE6-E11A-4603-8530-C30FE0ADD8EC}"/>
              </a:ext>
            </a:extLst>
          </p:cNvPr>
          <p:cNvSpPr txBox="1"/>
          <p:nvPr/>
        </p:nvSpPr>
        <p:spPr>
          <a:xfrm>
            <a:off x="4362139" y="2793003"/>
            <a:ext cx="7451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This is a service that allows you to perform your sports training from the beginning to the end with taking into account your endurance and goals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8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46811-45F6-4426-8970-489869C27661}"/>
              </a:ext>
            </a:extLst>
          </p:cNvPr>
          <p:cNvSpPr txBox="1">
            <a:spLocks/>
          </p:cNvSpPr>
          <p:nvPr/>
        </p:nvSpPr>
        <p:spPr>
          <a:xfrm>
            <a:off x="243592" y="763744"/>
            <a:ext cx="11813498" cy="121495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KEY POSSIBILITIES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40E2AAE4-FDCF-4F1B-9C87-97049B7FE9DD}"/>
              </a:ext>
            </a:extLst>
          </p:cNvPr>
          <p:cNvSpPr/>
          <p:nvPr/>
        </p:nvSpPr>
        <p:spPr>
          <a:xfrm>
            <a:off x="209865" y="2368444"/>
            <a:ext cx="2773181" cy="425720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List of effective exercises</a:t>
            </a:r>
            <a:endParaRPr lang="uk-UA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196FAE50-2D2F-43B0-8632-4A5743234E6B}"/>
              </a:ext>
            </a:extLst>
          </p:cNvPr>
          <p:cNvSpPr/>
          <p:nvPr/>
        </p:nvSpPr>
        <p:spPr>
          <a:xfrm>
            <a:off x="3212896" y="2368442"/>
            <a:ext cx="2773181" cy="425720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uk-UA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uk-UA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Calculation of calories per day</a:t>
            </a:r>
            <a:endParaRPr lang="uk-UA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A5FA0F8D-BBA3-45B7-99B0-590A44723CFB}"/>
              </a:ext>
            </a:extLst>
          </p:cNvPr>
          <p:cNvSpPr/>
          <p:nvPr/>
        </p:nvSpPr>
        <p:spPr>
          <a:xfrm>
            <a:off x="6245910" y="2368444"/>
            <a:ext cx="2773181" cy="425720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endParaRPr lang="uk-UA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Time reminder workout</a:t>
            </a:r>
            <a:endParaRPr lang="uk-UA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5CA6EFF8-4356-4849-AA0F-0E545B6013FD}"/>
              </a:ext>
            </a:extLst>
          </p:cNvPr>
          <p:cNvSpPr/>
          <p:nvPr/>
        </p:nvSpPr>
        <p:spPr>
          <a:xfrm>
            <a:off x="9263921" y="2368441"/>
            <a:ext cx="2773181" cy="4257206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Activity calendar</a:t>
            </a:r>
            <a:endParaRPr lang="uk-UA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4" name="Picture 6" descr="diet, mass, measure, scales, weight icon">
            <a:extLst>
              <a:ext uri="{FF2B5EF4-FFF2-40B4-BE49-F238E27FC236}">
                <a16:creationId xmlns:a16="http://schemas.microsoft.com/office/drawing/2014/main" id="{A9C6F812-1E03-4C01-9B75-AA4E6F7F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58" y="2507729"/>
            <a:ext cx="1990256" cy="19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xercise, fitness, girl, health, jog, run, sport, woman icon">
            <a:extLst>
              <a:ext uri="{FF2B5EF4-FFF2-40B4-BE49-F238E27FC236}">
                <a16:creationId xmlns:a16="http://schemas.microsoft.com/office/drawing/2014/main" id="{DFCA2ACF-BAA3-4ACA-BF46-CDCA699E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3" y="2507729"/>
            <a:ext cx="1982764" cy="19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arm, clock, speed, stopwatch, time icon">
            <a:extLst>
              <a:ext uri="{FF2B5EF4-FFF2-40B4-BE49-F238E27FC236}">
                <a16:creationId xmlns:a16="http://schemas.microsoft.com/office/drawing/2014/main" id="{C6F7EF5F-9B96-4D40-8C43-0FC1CD2E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72" y="2507729"/>
            <a:ext cx="1990256" cy="19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tness, paper, plan, report, schedule, training icon">
            <a:extLst>
              <a:ext uri="{FF2B5EF4-FFF2-40B4-BE49-F238E27FC236}">
                <a16:creationId xmlns:a16="http://schemas.microsoft.com/office/drawing/2014/main" id="{3CD8DB85-1D74-47DE-BD75-9A53C629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83" y="2507729"/>
            <a:ext cx="1990256" cy="19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6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E26B71-73DC-4247-931F-234680E02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632861"/>
            <a:ext cx="11944349" cy="2924149"/>
          </a:xfrm>
        </p:spPr>
        <p:txBody>
          <a:bodyPr>
            <a:normAutofit/>
          </a:bodyPr>
          <a:lstStyle/>
          <a:p>
            <a:r>
              <a:rPr lang="en-US" sz="16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ANALOGS</a:t>
            </a:r>
            <a:endParaRPr lang="uk-UA" sz="16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1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scontent-frx5-1.xx.fbcdn.net/v/t35.0-12/29632975_690454614678940_1745285378_o.jpg?oh=8bac0c5567b2e4a9635cdacf1ba17b8d&amp;oe=5ABAA152">
            <a:extLst>
              <a:ext uri="{FF2B5EF4-FFF2-40B4-BE49-F238E27FC236}">
                <a16:creationId xmlns:a16="http://schemas.microsoft.com/office/drawing/2014/main" id="{B0D52221-011F-4087-BD8D-76F796FC1A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9" y="212974"/>
            <a:ext cx="2186864" cy="33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https://scontent-frx5-1.xx.fbcdn.net/v/t35.0-12/29634591_690454578012277_111298434_o.jpg?_nc_cat=0&amp;oh=c0bbb4a2f6ee4b0f0f9e0bd25fbeae0b&amp;oe=5ABAC71F">
            <a:extLst>
              <a:ext uri="{FF2B5EF4-FFF2-40B4-BE49-F238E27FC236}">
                <a16:creationId xmlns:a16="http://schemas.microsoft.com/office/drawing/2014/main" id="{8AC3141B-80C3-474F-8A5D-22D07979E2B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70" y="845810"/>
            <a:ext cx="2398793" cy="347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s://scontent-frx5-1.xx.fbcdn.net/v/t35.0-12/29633840_690454608012274_1581075602_o.jpg?_nc_cat=0&amp;oh=838a206410dca572c322d4e55b719980&amp;oe=5ABAB44D">
            <a:extLst>
              <a:ext uri="{FF2B5EF4-FFF2-40B4-BE49-F238E27FC236}">
                <a16:creationId xmlns:a16="http://schemas.microsoft.com/office/drawing/2014/main" id="{049B5BF3-9E55-4990-86D2-46D888A2EC3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81" y="2853754"/>
            <a:ext cx="2186864" cy="379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scontent-frx5-1.xx.fbcdn.net/v/t35.0-12/29681534_690454628012272_1443858872_o.jpg?_nc_cat=0&amp;oh=a81d98c09d85dfe2993355c9bf800203&amp;oe=5ABA949E">
            <a:extLst>
              <a:ext uri="{FF2B5EF4-FFF2-40B4-BE49-F238E27FC236}">
                <a16:creationId xmlns:a16="http://schemas.microsoft.com/office/drawing/2014/main" id="{A0F64948-0C33-44C7-9720-B46C84C36C8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98" y="3256989"/>
            <a:ext cx="2266000" cy="32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https://scontent-frx5-1.xx.fbcdn.net/v/t35.0-12/29405453_690454651345603_1609627853_o.jpg?_nc_cat=0&amp;oh=f4a766694a3ee8d0ac5758fa9764b8af&amp;oe=5ABAC713">
            <a:extLst>
              <a:ext uri="{FF2B5EF4-FFF2-40B4-BE49-F238E27FC236}">
                <a16:creationId xmlns:a16="http://schemas.microsoft.com/office/drawing/2014/main" id="{F1D5AF42-752D-4621-A585-73B10D0D202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53" y="2322158"/>
            <a:ext cx="2398793" cy="379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DFCE2-32B9-47B3-8D4C-01A41376431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121" y="159374"/>
            <a:ext cx="1130040" cy="11811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17BC2778-1DA2-4E20-A34E-040A2E3F5904}"/>
              </a:ext>
            </a:extLst>
          </p:cNvPr>
          <p:cNvSpPr/>
          <p:nvPr/>
        </p:nvSpPr>
        <p:spPr>
          <a:xfrm rot="346727">
            <a:off x="6615128" y="93390"/>
            <a:ext cx="54464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Cooper Black" panose="0208090404030B020404" pitchFamily="18" charset="0"/>
                <a:ea typeface="+mj-ea"/>
                <a:cs typeface="+mj-cs"/>
              </a:rPr>
              <a:t>Weight</a:t>
            </a:r>
            <a:r>
              <a:rPr lang="en-US" sz="4800" dirty="0">
                <a:solidFill>
                  <a:srgbClr val="C00000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</a:p>
          <a:p>
            <a:r>
              <a:rPr lang="en-US" sz="4800" dirty="0">
                <a:solidFill>
                  <a:srgbClr val="C00000"/>
                </a:solidFill>
                <a:latin typeface="Cooper Black" panose="0208090404030B020404" pitchFamily="18" charset="0"/>
                <a:ea typeface="+mj-ea"/>
                <a:cs typeface="+mj-cs"/>
              </a:rPr>
              <a:t>       </a:t>
            </a:r>
            <a:r>
              <a:rPr lang="en-US" sz="5400" dirty="0">
                <a:solidFill>
                  <a:srgbClr val="C00000"/>
                </a:solidFill>
                <a:latin typeface="Cooper Black" panose="0208090404030B020404" pitchFamily="18" charset="0"/>
                <a:ea typeface="+mj-ea"/>
                <a:cs typeface="+mj-cs"/>
              </a:rPr>
              <a:t>Loss Fitness </a:t>
            </a:r>
            <a:endParaRPr lang="uk-UA" sz="5400" dirty="0">
              <a:solidFill>
                <a:srgbClr val="C00000"/>
              </a:solidFill>
              <a:ea typeface="+mj-ea"/>
              <a:cs typeface="+mj-cs"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EC6439E9-EA30-4340-A0A6-CAE9690519ED}"/>
              </a:ext>
            </a:extLst>
          </p:cNvPr>
          <p:cNvSpPr/>
          <p:nvPr/>
        </p:nvSpPr>
        <p:spPr>
          <a:xfrm>
            <a:off x="6978432" y="2561366"/>
            <a:ext cx="3040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Advantages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:</a:t>
            </a:r>
            <a:endParaRPr lang="uk-UA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DF7D7-FE76-4BAE-87E1-E3B954FAF4C6}"/>
              </a:ext>
            </a:extLst>
          </p:cNvPr>
          <p:cNvSpPr txBox="1"/>
          <p:nvPr/>
        </p:nvSpPr>
        <p:spPr>
          <a:xfrm>
            <a:off x="7467656" y="3072323"/>
            <a:ext cx="43377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video and audio support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personal trainer</a:t>
            </a:r>
            <a:endParaRPr lang="uk-UA" sz="2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workout music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progress statistics</a:t>
            </a:r>
            <a:endParaRPr lang="uk-UA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5F6D6D30-9117-4E44-AD5C-F30A2469CCE1}"/>
              </a:ext>
            </a:extLst>
          </p:cNvPr>
          <p:cNvSpPr/>
          <p:nvPr/>
        </p:nvSpPr>
        <p:spPr>
          <a:xfrm>
            <a:off x="6978432" y="4611572"/>
            <a:ext cx="3696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Disadvantages:</a:t>
            </a:r>
            <a:endParaRPr lang="uk-UA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4799D-6786-4CDE-8BF4-854CEAE0EE4F}"/>
              </a:ext>
            </a:extLst>
          </p:cNvPr>
          <p:cNvSpPr txBox="1"/>
          <p:nvPr/>
        </p:nvSpPr>
        <p:spPr>
          <a:xfrm>
            <a:off x="7398284" y="5079291"/>
            <a:ext cx="4275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inconvenient in settings</a:t>
            </a:r>
            <a:endParaRPr lang="uk-UA" sz="2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advertising</a:t>
            </a:r>
            <a:endParaRPr lang="uk-UA" sz="2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4472D-FB9A-4A86-9CD5-6DED4C894073}"/>
              </a:ext>
            </a:extLst>
          </p:cNvPr>
          <p:cNvSpPr txBox="1"/>
          <p:nvPr/>
        </p:nvSpPr>
        <p:spPr>
          <a:xfrm>
            <a:off x="7882910" y="6373542"/>
            <a:ext cx="427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oper Black" panose="0208090404030B020404" pitchFamily="18" charset="0"/>
              </a:rPr>
              <a:t>Downloads: </a:t>
            </a:r>
            <a:r>
              <a:rPr lang="uk-UA" sz="2400" dirty="0">
                <a:solidFill>
                  <a:srgbClr val="C00000"/>
                </a:solidFill>
              </a:rPr>
              <a:t>100 000–500 000</a:t>
            </a:r>
          </a:p>
        </p:txBody>
      </p:sp>
      <p:pic>
        <p:nvPicPr>
          <p:cNvPr id="3074" name="Picture 2" descr="star icon">
            <a:extLst>
              <a:ext uri="{FF2B5EF4-FFF2-40B4-BE49-F238E27FC236}">
                <a16:creationId xmlns:a16="http://schemas.microsoft.com/office/drawing/2014/main" id="{637FB211-4F44-4924-9189-9836B536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830" y="4898657"/>
            <a:ext cx="1889234" cy="18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69422E-189D-47BD-9789-AE9A6FC0A3A7}"/>
              </a:ext>
            </a:extLst>
          </p:cNvPr>
          <p:cNvSpPr txBox="1"/>
          <p:nvPr/>
        </p:nvSpPr>
        <p:spPr>
          <a:xfrm>
            <a:off x="5551894" y="5620901"/>
            <a:ext cx="855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oper Black" panose="0208090404030B020404" pitchFamily="18" charset="0"/>
              </a:rPr>
              <a:t>1 571</a:t>
            </a:r>
            <a:endParaRPr lang="uk-UA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4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3A0858-4C14-4157-A3CD-924E95B9F4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373443" cy="3329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B79978-12F2-44E5-8FB0-B1EEDC8AA87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08423" y="3775576"/>
            <a:ext cx="2264639" cy="3082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26810B-1264-4E18-8184-9FE42D69368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64508" y="1025395"/>
            <a:ext cx="2818141" cy="4161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56ACEFA-1117-48EF-8885-7CC346D6D35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081265" y="3493681"/>
            <a:ext cx="2535696" cy="3385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284E7DD3-228E-4D04-9E6D-98DB89179E47}"/>
              </a:ext>
            </a:extLst>
          </p:cNvPr>
          <p:cNvSpPr/>
          <p:nvPr/>
        </p:nvSpPr>
        <p:spPr>
          <a:xfrm rot="873478">
            <a:off x="7463650" y="498738"/>
            <a:ext cx="41216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  <a:ea typeface="+mj-ea"/>
                <a:cs typeface="+mj-cs"/>
              </a:rPr>
              <a:t>Sworkit</a:t>
            </a:r>
            <a:endParaRPr lang="uk-UA" sz="7200" dirty="0">
              <a:solidFill>
                <a:schemeClr val="accent2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B64D56-8214-4162-8BF9-60E9CB7C325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13" y="50527"/>
            <a:ext cx="1061757" cy="1048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42795E45-C94A-413B-8D1A-BE51005E5912}"/>
              </a:ext>
            </a:extLst>
          </p:cNvPr>
          <p:cNvSpPr/>
          <p:nvPr/>
        </p:nvSpPr>
        <p:spPr>
          <a:xfrm>
            <a:off x="6978432" y="2471426"/>
            <a:ext cx="3040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Advantages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:</a:t>
            </a:r>
            <a:endParaRPr lang="uk-UA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D5BFA-B3AC-42C4-9C1E-17B661ED8F80}"/>
              </a:ext>
            </a:extLst>
          </p:cNvPr>
          <p:cNvSpPr txBox="1"/>
          <p:nvPr/>
        </p:nvSpPr>
        <p:spPr>
          <a:xfrm>
            <a:off x="7467656" y="2982383"/>
            <a:ext cx="43377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video and audio support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personal trainer</a:t>
            </a:r>
            <a:endParaRPr lang="uk-UA" sz="2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exercise for the office</a:t>
            </a:r>
            <a:endParaRPr lang="uk-UA" sz="2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animation workout</a:t>
            </a:r>
            <a:endParaRPr lang="uk-UA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05A6B84F-67D6-4462-BCF5-FA1AD8935F65}"/>
              </a:ext>
            </a:extLst>
          </p:cNvPr>
          <p:cNvSpPr/>
          <p:nvPr/>
        </p:nvSpPr>
        <p:spPr>
          <a:xfrm>
            <a:off x="6978432" y="4521632"/>
            <a:ext cx="3696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Disadvantages:</a:t>
            </a:r>
            <a:endParaRPr lang="uk-UA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DCFC6-01FC-40D5-BBDB-7C09E86E88D5}"/>
              </a:ext>
            </a:extLst>
          </p:cNvPr>
          <p:cNvSpPr txBox="1"/>
          <p:nvPr/>
        </p:nvSpPr>
        <p:spPr>
          <a:xfrm>
            <a:off x="7467656" y="5063000"/>
            <a:ext cx="355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Tx/>
              <a:buChar char="-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some exercises are </a:t>
            </a:r>
            <a:endParaRPr lang="uk-UA" sz="2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</a:endParaRPr>
          </a:p>
          <a:p>
            <a:pPr algn="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oper Black" panose="0208090404030B020404" pitchFamily="18" charset="0"/>
              </a:rPr>
              <a:t>not displayed</a:t>
            </a:r>
            <a:endParaRPr lang="uk-UA" sz="2400" dirty="0">
              <a:solidFill>
                <a:schemeClr val="bg2">
                  <a:lumMod val="2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1F3E1-A0FB-41F2-881C-7E2D02BA600B}"/>
              </a:ext>
            </a:extLst>
          </p:cNvPr>
          <p:cNvSpPr txBox="1"/>
          <p:nvPr/>
        </p:nvSpPr>
        <p:spPr>
          <a:xfrm>
            <a:off x="7315472" y="6204691"/>
            <a:ext cx="487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oper Black" panose="0208090404030B020404" pitchFamily="18" charset="0"/>
              </a:rPr>
              <a:t>Downloads: </a:t>
            </a:r>
            <a:r>
              <a:rPr lang="uk-UA" sz="2400" dirty="0">
                <a:solidFill>
                  <a:srgbClr val="C00000"/>
                </a:solidFill>
              </a:rPr>
              <a:t>5 000 000–10 000 000</a:t>
            </a:r>
          </a:p>
        </p:txBody>
      </p:sp>
      <p:pic>
        <p:nvPicPr>
          <p:cNvPr id="14" name="Picture 2" descr="star icon">
            <a:extLst>
              <a:ext uri="{FF2B5EF4-FFF2-40B4-BE49-F238E27FC236}">
                <a16:creationId xmlns:a16="http://schemas.microsoft.com/office/drawing/2014/main" id="{59D10E34-9E92-40EA-A1A3-035E74DDD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24" y="2484383"/>
            <a:ext cx="1889234" cy="18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72727B-497B-40BD-94BF-07548B806826}"/>
              </a:ext>
            </a:extLst>
          </p:cNvPr>
          <p:cNvSpPr txBox="1"/>
          <p:nvPr/>
        </p:nvSpPr>
        <p:spPr>
          <a:xfrm>
            <a:off x="5423292" y="3194654"/>
            <a:ext cx="1016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ooper Black" panose="0208090404030B020404" pitchFamily="18" charset="0"/>
              </a:rPr>
              <a:t>79 441</a:t>
            </a:r>
            <a:endParaRPr lang="uk-UA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2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1D33AF-33E0-451B-B38E-54BECA7420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81820" y="5123103"/>
            <a:ext cx="2088239" cy="325308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2F2FB8-73C3-49DB-99CD-30DD1748D3B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0285" y="175916"/>
            <a:ext cx="2088240" cy="325308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6F7845-F9DB-442C-B233-97390121D77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26933" y="2555711"/>
            <a:ext cx="2088240" cy="32530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E14452-6E2C-47C2-9D75-90F550901E4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737701" y="569406"/>
            <a:ext cx="2088239" cy="32530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951027-4FFB-4DC6-8AD8-AA97D14996E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194804" y="2353126"/>
            <a:ext cx="2088239" cy="32530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8A8A1E-1479-4316-ADF9-2055CC4C166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48993" y="3586179"/>
            <a:ext cx="2088239" cy="3253083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2C66F4EE-9C50-4A55-8C36-FF5596BF969D}"/>
              </a:ext>
            </a:extLst>
          </p:cNvPr>
          <p:cNvSpPr/>
          <p:nvPr/>
        </p:nvSpPr>
        <p:spPr>
          <a:xfrm rot="645229">
            <a:off x="7192071" y="511897"/>
            <a:ext cx="4366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Cooper Black" panose="0208090404030B020404" pitchFamily="18" charset="0"/>
              </a:rPr>
              <a:t>30 days</a:t>
            </a:r>
            <a:endParaRPr lang="uk-UA" sz="7200" dirty="0">
              <a:solidFill>
                <a:srgbClr val="00B05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42616D-7401-4FC3-AF1D-CBF8D8C44674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28" y="-1"/>
            <a:ext cx="1414072" cy="1379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5020E288-CCE4-4BD5-9A70-48202BBA92F6}"/>
              </a:ext>
            </a:extLst>
          </p:cNvPr>
          <p:cNvSpPr/>
          <p:nvPr/>
        </p:nvSpPr>
        <p:spPr>
          <a:xfrm>
            <a:off x="8728608" y="2285439"/>
            <a:ext cx="3040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Advantages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:</a:t>
            </a:r>
            <a:endParaRPr lang="uk-UA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73412-FF1C-4E48-ACA5-55AAB461574C}"/>
              </a:ext>
            </a:extLst>
          </p:cNvPr>
          <p:cNvSpPr txBox="1"/>
          <p:nvPr/>
        </p:nvSpPr>
        <p:spPr>
          <a:xfrm>
            <a:off x="7734583" y="2772426"/>
            <a:ext cx="43377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0"/>
              </a:rPr>
              <a:t>video and audio support</a:t>
            </a:r>
            <a:endParaRPr lang="uk-UA" sz="2400" dirty="0">
              <a:solidFill>
                <a:schemeClr val="accent6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0"/>
              </a:rPr>
              <a:t>scheduling training</a:t>
            </a:r>
            <a:endParaRPr lang="uk-UA" sz="2400" dirty="0">
              <a:solidFill>
                <a:schemeClr val="accent6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0"/>
              </a:rPr>
              <a:t>tracking progress</a:t>
            </a:r>
            <a:endParaRPr lang="uk-UA" sz="2400" dirty="0">
              <a:solidFill>
                <a:schemeClr val="accent6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0"/>
              </a:rPr>
              <a:t>counting down the days</a:t>
            </a:r>
          </a:p>
          <a:p>
            <a:pPr marL="342900" indent="-342900">
              <a:buFontTx/>
              <a:buChar char="-"/>
            </a:pPr>
            <a:endParaRPr lang="uk-UA" sz="2400" dirty="0">
              <a:solidFill>
                <a:schemeClr val="accent6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3D3E9611-6CA4-4F02-94F1-98AF88825144}"/>
              </a:ext>
            </a:extLst>
          </p:cNvPr>
          <p:cNvSpPr/>
          <p:nvPr/>
        </p:nvSpPr>
        <p:spPr>
          <a:xfrm>
            <a:off x="6978432" y="4521632"/>
            <a:ext cx="3696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Disadvantages:</a:t>
            </a:r>
            <a:endParaRPr lang="uk-UA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70A35-F87F-4398-8AF9-42C619AE6CB4}"/>
              </a:ext>
            </a:extLst>
          </p:cNvPr>
          <p:cNvSpPr txBox="1"/>
          <p:nvPr/>
        </p:nvSpPr>
        <p:spPr>
          <a:xfrm>
            <a:off x="7809632" y="5042556"/>
            <a:ext cx="418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0"/>
              </a:rPr>
              <a:t>imperfect translation</a:t>
            </a:r>
            <a:endParaRPr lang="uk-UA" sz="2400" dirty="0">
              <a:solidFill>
                <a:schemeClr val="accent6">
                  <a:lumMod val="75000"/>
                </a:schemeClr>
              </a:solidFill>
              <a:latin typeface="Cooper Black" panose="0208090404030B0204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0"/>
              </a:rPr>
              <a:t>no timer</a:t>
            </a:r>
            <a:endParaRPr lang="uk-UA" sz="2400" dirty="0">
              <a:solidFill>
                <a:schemeClr val="accent6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A9918-CAC8-4C59-A967-EC87BD4EDB8B}"/>
              </a:ext>
            </a:extLst>
          </p:cNvPr>
          <p:cNvSpPr txBox="1"/>
          <p:nvPr/>
        </p:nvSpPr>
        <p:spPr>
          <a:xfrm>
            <a:off x="4912280" y="6301280"/>
            <a:ext cx="5644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oper Black" panose="0208090404030B020404" pitchFamily="18" charset="0"/>
              </a:rPr>
              <a:t>Downloads: </a:t>
            </a:r>
            <a:r>
              <a:rPr lang="uk-UA" sz="2400" dirty="0">
                <a:solidFill>
                  <a:srgbClr val="C00000"/>
                </a:solidFill>
              </a:rPr>
              <a:t>10 000 000–50 000 000</a:t>
            </a:r>
          </a:p>
        </p:txBody>
      </p:sp>
      <p:pic>
        <p:nvPicPr>
          <p:cNvPr id="15" name="Picture 2" descr="star icon">
            <a:extLst>
              <a:ext uri="{FF2B5EF4-FFF2-40B4-BE49-F238E27FC236}">
                <a16:creationId xmlns:a16="http://schemas.microsoft.com/office/drawing/2014/main" id="{7E5A0DB4-9C2A-45FE-939A-59AC73AFD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23" y="2560707"/>
            <a:ext cx="1889234" cy="18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91C65B-5C64-4423-9A50-F508FA730F9E}"/>
              </a:ext>
            </a:extLst>
          </p:cNvPr>
          <p:cNvSpPr txBox="1"/>
          <p:nvPr/>
        </p:nvSpPr>
        <p:spPr>
          <a:xfrm>
            <a:off x="5350917" y="3228945"/>
            <a:ext cx="1170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solidFill>
                  <a:srgbClr val="C00000"/>
                </a:solidFill>
                <a:latin typeface="Cooper Black" panose="0208090404030B020404" pitchFamily="18" charset="0"/>
              </a:rPr>
              <a:t>387 143</a:t>
            </a:r>
            <a:endParaRPr lang="uk-UA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03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ank, file, note, paper, postit icon">
            <a:extLst>
              <a:ext uri="{FF2B5EF4-FFF2-40B4-BE49-F238E27FC236}">
                <a16:creationId xmlns:a16="http://schemas.microsoft.com/office/drawing/2014/main" id="{7E857587-6CA4-4FDF-8FC3-6BE886EDA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860" y="1416726"/>
            <a:ext cx="5166888" cy="41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2296F351-4A4C-488F-BA88-6D791060D565}"/>
              </a:ext>
            </a:extLst>
          </p:cNvPr>
          <p:cNvSpPr/>
          <p:nvPr/>
        </p:nvSpPr>
        <p:spPr>
          <a:xfrm>
            <a:off x="2318057" y="2705724"/>
            <a:ext cx="73655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8800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B186F4-6557-48C6-AEDF-BAF90F12D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2" y="553484"/>
            <a:ext cx="5702867" cy="53537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8F1ED08-CEFE-4718-B23E-007DC7E49E15}"/>
              </a:ext>
            </a:extLst>
          </p:cNvPr>
          <p:cNvSpPr txBox="1">
            <a:spLocks/>
          </p:cNvSpPr>
          <p:nvPr/>
        </p:nvSpPr>
        <p:spPr>
          <a:xfrm>
            <a:off x="5494209" y="42666"/>
            <a:ext cx="9870711" cy="22346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>
                <a:solidFill>
                  <a:srgbClr val="FFFF00"/>
                </a:solidFill>
                <a:latin typeface="Cooper Black" panose="0208090404030B020404" pitchFamily="18" charset="0"/>
              </a:rPr>
              <a:t>PERSON</a:t>
            </a:r>
            <a:endParaRPr lang="uk-UA" sz="115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1827CB-84C2-4E03-9A4C-202164E7A75E}"/>
              </a:ext>
            </a:extLst>
          </p:cNvPr>
          <p:cNvSpPr txBox="1"/>
          <p:nvPr/>
        </p:nvSpPr>
        <p:spPr>
          <a:xfrm>
            <a:off x="7193543" y="1588957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Name:   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Maria</a:t>
            </a:r>
            <a:endParaRPr lang="uk-UA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489E7-46CB-4AB8-8505-1A140A5A9B63}"/>
              </a:ext>
            </a:extLst>
          </p:cNvPr>
          <p:cNvSpPr txBox="1"/>
          <p:nvPr/>
        </p:nvSpPr>
        <p:spPr>
          <a:xfrm>
            <a:off x="7193543" y="2017414"/>
            <a:ext cx="2587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Age:           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24</a:t>
            </a:r>
            <a:endParaRPr lang="uk-UA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58EF9-2D4D-435F-98C3-BE77C50604EE}"/>
              </a:ext>
            </a:extLst>
          </p:cNvPr>
          <p:cNvSpPr txBox="1"/>
          <p:nvPr/>
        </p:nvSpPr>
        <p:spPr>
          <a:xfrm>
            <a:off x="7193543" y="2540634"/>
            <a:ext cx="436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Home:    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Lviv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, Ukraine</a:t>
            </a:r>
            <a:endParaRPr lang="uk-UA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61C1C-6236-4547-9803-11E0E8D1CE51}"/>
              </a:ext>
            </a:extLst>
          </p:cNvPr>
          <p:cNvSpPr txBox="1"/>
          <p:nvPr/>
        </p:nvSpPr>
        <p:spPr>
          <a:xfrm>
            <a:off x="7197795" y="3298306"/>
            <a:ext cx="5166888" cy="523220"/>
          </a:xfrm>
          <a:prstGeom prst="rect">
            <a:avLst/>
          </a:prstGeom>
          <a:noFill/>
          <a:effectLst>
            <a:outerShdw blurRad="1270000" dist="266700" algn="ctr" rotWithShape="0">
              <a:schemeClr val="bg1">
                <a:alpha val="1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Personal characteristics:</a:t>
            </a:r>
            <a:endParaRPr lang="uk-UA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F6A0F-F207-4F6E-BEA6-62D824EE29F6}"/>
              </a:ext>
            </a:extLst>
          </p:cNvPr>
          <p:cNvSpPr txBox="1"/>
          <p:nvPr/>
        </p:nvSpPr>
        <p:spPr>
          <a:xfrm>
            <a:off x="7300210" y="3754993"/>
            <a:ext cx="4257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friendly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leads a healthy way life 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wants to lose weight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loves yoga</a:t>
            </a:r>
            <a:endParaRPr lang="uk-UA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521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314</Words>
  <Application>Microsoft Office PowerPoint</Application>
  <PresentationFormat>Широкий екран</PresentationFormat>
  <Paragraphs>114</Paragraphs>
  <Slides>19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Comic Sans MS</vt:lpstr>
      <vt:lpstr>Cooper Black</vt:lpstr>
      <vt:lpstr>Times New Roman</vt:lpstr>
      <vt:lpstr>Тема Office</vt:lpstr>
      <vt:lpstr>Mobile app  “Fit for YOU” (for Android 4.0)</vt:lpstr>
      <vt:lpstr>PROBLEM</vt:lpstr>
      <vt:lpstr>SOLUTION</vt:lpstr>
      <vt:lpstr>Презентація PowerPoint</vt:lpstr>
      <vt:lpstr>ANALOGS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 “Fit for YOU” (for Android )</dc:title>
  <dc:creator>Olenka Andrushchakevych</dc:creator>
  <cp:lastModifiedBy>Olenka Andrushchakevych</cp:lastModifiedBy>
  <cp:revision>34</cp:revision>
  <dcterms:created xsi:type="dcterms:W3CDTF">2018-03-26T22:07:53Z</dcterms:created>
  <dcterms:modified xsi:type="dcterms:W3CDTF">2018-03-28T16:46:12Z</dcterms:modified>
</cp:coreProperties>
</file>